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72" r:id="rId6"/>
    <p:sldMasterId id="2147483684" r:id="rId7"/>
    <p:sldMasterId id="2147483696" r:id="rId8"/>
    <p:sldMasterId id="2147483708" r:id="rId9"/>
    <p:sldMasterId id="2147483720" r:id="rId10"/>
    <p:sldMasterId id="2147483732" r:id="rId11"/>
  </p:sldMasterIdLst>
  <p:notesMasterIdLst>
    <p:notesMasterId r:id="rId53"/>
  </p:notesMasterIdLst>
  <p:sldIdLst>
    <p:sldId id="283" r:id="rId12"/>
    <p:sldId id="284" r:id="rId13"/>
    <p:sldId id="289" r:id="rId14"/>
    <p:sldId id="286" r:id="rId15"/>
    <p:sldId id="334" r:id="rId16"/>
    <p:sldId id="323" r:id="rId17"/>
    <p:sldId id="322" r:id="rId18"/>
    <p:sldId id="321" r:id="rId19"/>
    <p:sldId id="290" r:id="rId20"/>
    <p:sldId id="291" r:id="rId21"/>
    <p:sldId id="325" r:id="rId22"/>
    <p:sldId id="324" r:id="rId23"/>
    <p:sldId id="295" r:id="rId24"/>
    <p:sldId id="335" r:id="rId25"/>
    <p:sldId id="337" r:id="rId26"/>
    <p:sldId id="296" r:id="rId27"/>
    <p:sldId id="297" r:id="rId28"/>
    <p:sldId id="326" r:id="rId29"/>
    <p:sldId id="292" r:id="rId30"/>
    <p:sldId id="293" r:id="rId31"/>
    <p:sldId id="331" r:id="rId32"/>
    <p:sldId id="330" r:id="rId33"/>
    <p:sldId id="294" r:id="rId34"/>
    <p:sldId id="298" r:id="rId35"/>
    <p:sldId id="300" r:id="rId36"/>
    <p:sldId id="328" r:id="rId37"/>
    <p:sldId id="301" r:id="rId38"/>
    <p:sldId id="302" r:id="rId39"/>
    <p:sldId id="303" r:id="rId40"/>
    <p:sldId id="332" r:id="rId41"/>
    <p:sldId id="304" r:id="rId42"/>
    <p:sldId id="318" r:id="rId43"/>
    <p:sldId id="306" r:id="rId44"/>
    <p:sldId id="309" r:id="rId45"/>
    <p:sldId id="311" r:id="rId46"/>
    <p:sldId id="317" r:id="rId47"/>
    <p:sldId id="316" r:id="rId48"/>
    <p:sldId id="315" r:id="rId49"/>
    <p:sldId id="336" r:id="rId50"/>
    <p:sldId id="314" r:id="rId51"/>
    <p:sldId id="261" r:id="rId5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99FF33"/>
    <a:srgbClr val="7BBE02"/>
    <a:srgbClr val="FEA7A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84162" autoAdjust="0"/>
  </p:normalViewPr>
  <p:slideViewPr>
    <p:cSldViewPr>
      <p:cViewPr>
        <p:scale>
          <a:sx n="100" d="100"/>
          <a:sy n="100" d="100"/>
        </p:scale>
        <p:origin x="-516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16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slide" Target="slides/slide30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8DCCF-7B18-4763-AC55-B0074413FA55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1A4FC-9499-4410-8F14-8617676EF89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125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文字放大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965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找出目前系统可能存在的问题、弱环以及风险。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lang="zh-CN" altLang="en-US" dirty="0" smtClean="0"/>
              <a:t>系统无法收集到足够有效的信息，不具备做自动弹性的条件。因此监控系统的可靠性和临场运维的熟练程度非常重要。换句话说我们需要监控运维来弥补架构上的缺陷。演练：训练团队临场操盘能力，验证监控系统完备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68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多租户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三方压测：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单实例服务应用数高，比如目前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8G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Taegrid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，单台可以服务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80+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以上的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缺陷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应用之间容易互相影响。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比如无法很快的定位出肇事者。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419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自动化发现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代码问题，怎么告诉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ISV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在进行压测模型的设计前我调研过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的普遍问题：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ISV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普遍的问题：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2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2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页面太大</a:t>
            </a:r>
            <a:endParaRPr lang="en-US" altLang="zh-CN" sz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一次页面访问数据库查询次数太多。</a:t>
            </a:r>
            <a:endParaRPr lang="en-US" altLang="zh-CN" sz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3.SQL</a:t>
            </a:r>
            <a:r>
              <a:rPr lang="zh-CN" altLang="en-US" sz="12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性能差。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998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自动化发现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代码问题，怎么告诉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ISV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在进行压测模型的设计前我调研过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的普遍问题：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ISV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普遍的问题：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2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2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页面太大</a:t>
            </a:r>
            <a:endParaRPr lang="en-US" altLang="zh-CN" sz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一次页面访问数据库查询次数太多。</a:t>
            </a:r>
            <a:endParaRPr lang="en-US" altLang="zh-CN" sz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3.SQL</a:t>
            </a:r>
            <a:r>
              <a:rPr lang="zh-CN" altLang="en-US" sz="12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性能差。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998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自动化发现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代码问题，怎么告诉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ISV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在进行压测模型的设计前我调研过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的普遍问题：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ISV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普遍的问题：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2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2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页面太大</a:t>
            </a:r>
            <a:endParaRPr lang="en-US" altLang="zh-CN" sz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一次页面访问数据库查询次数太多。</a:t>
            </a:r>
            <a:endParaRPr lang="en-US" altLang="zh-CN" sz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3.SQL</a:t>
            </a:r>
            <a:r>
              <a:rPr lang="zh-CN" altLang="en-US" sz="12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性能差。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998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压测结果贴图（后台）</a:t>
            </a:r>
            <a:endParaRPr lang="en-US" altLang="zh-CN" dirty="0" smtClean="0"/>
          </a:p>
          <a:p>
            <a:r>
              <a:rPr lang="zh-CN" altLang="en-US" dirty="0" smtClean="0"/>
              <a:t>从监控数据来的</a:t>
            </a:r>
            <a:endParaRPr lang="en-US" altLang="zh-CN" dirty="0" smtClean="0"/>
          </a:p>
          <a:p>
            <a:r>
              <a:rPr lang="zh-CN" altLang="en-US" dirty="0" smtClean="0"/>
              <a:t>结果对比</a:t>
            </a:r>
            <a:endParaRPr lang="en-US" altLang="zh-CN" dirty="0" smtClean="0"/>
          </a:p>
          <a:p>
            <a:r>
              <a:rPr lang="zh-CN" altLang="en-US" dirty="0" smtClean="0"/>
              <a:t>影子表</a:t>
            </a:r>
            <a:endParaRPr lang="en-US" altLang="zh-CN" dirty="0" smtClean="0"/>
          </a:p>
          <a:p>
            <a:r>
              <a:rPr lang="zh-CN" altLang="en-US" dirty="0" smtClean="0"/>
              <a:t>关联性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36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预案</a:t>
            </a:r>
            <a:endParaRPr lang="en-US" altLang="zh-CN" dirty="0" smtClean="0"/>
          </a:p>
          <a:p>
            <a:r>
              <a:rPr lang="zh-CN" altLang="en-US" dirty="0" smtClean="0"/>
              <a:t>进行了多少次</a:t>
            </a:r>
            <a:endParaRPr lang="en-US" altLang="zh-CN" dirty="0" smtClean="0"/>
          </a:p>
          <a:p>
            <a:r>
              <a:rPr lang="zh-CN" altLang="en-US" dirty="0" smtClean="0"/>
              <a:t>结果</a:t>
            </a:r>
            <a:endParaRPr lang="en-US" altLang="zh-CN" dirty="0" smtClean="0"/>
          </a:p>
          <a:p>
            <a:r>
              <a:rPr lang="zh-CN" altLang="en-US" dirty="0" smtClean="0"/>
              <a:t>监控运维系统的问题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098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链路长，</a:t>
            </a:r>
            <a:r>
              <a:rPr lang="en-US" altLang="zh-CN" dirty="0" smtClean="0"/>
              <a:t>Storm</a:t>
            </a:r>
            <a:r>
              <a:rPr lang="zh-CN" altLang="en-US" dirty="0" smtClean="0"/>
              <a:t>承担了非常重的压力。</a:t>
            </a:r>
            <a:endParaRPr lang="en-US" altLang="zh-CN" dirty="0" smtClean="0"/>
          </a:p>
          <a:p>
            <a:r>
              <a:rPr lang="zh-CN" altLang="en-US" dirty="0" smtClean="0"/>
              <a:t>数据多的时候，即时写双份，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写能跟上，</a:t>
            </a:r>
            <a:r>
              <a:rPr lang="en-US" altLang="zh-CN" dirty="0" err="1" smtClean="0"/>
              <a:t>Tair</a:t>
            </a:r>
            <a:r>
              <a:rPr lang="zh-CN" altLang="en-US" dirty="0" smtClean="0"/>
              <a:t>写跟不上。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161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503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503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baseline="0" dirty="0" smtClean="0"/>
              <a:t>我们是一个</a:t>
            </a:r>
            <a:r>
              <a:rPr lang="en-US" altLang="zh-CN" baseline="0" dirty="0" err="1" smtClean="0"/>
              <a:t>Paas</a:t>
            </a:r>
            <a:r>
              <a:rPr lang="zh-CN" altLang="en-US" baseline="0" dirty="0" smtClean="0"/>
              <a:t>平台，为第三方开发者服务。但我们跟</a:t>
            </a:r>
            <a:r>
              <a:rPr lang="en-US" altLang="zh-CN" baseline="0" dirty="0" smtClean="0"/>
              <a:t>GAE</a:t>
            </a:r>
            <a:r>
              <a:rPr lang="zh-CN" altLang="en-US" baseline="0" dirty="0" smtClean="0"/>
              <a:t>或</a:t>
            </a:r>
            <a:r>
              <a:rPr lang="en-US" altLang="zh-CN" baseline="0" dirty="0" smtClean="0"/>
              <a:t>SAE</a:t>
            </a:r>
            <a:r>
              <a:rPr lang="zh-CN" altLang="en-US" baseline="0" dirty="0" smtClean="0"/>
              <a:t>不同，我们的开放跟淘宝业务又有很大关联。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2.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3234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位运算代码：</a:t>
            </a:r>
            <a:endParaRPr lang="en-US" altLang="zh-CN" dirty="0" smtClean="0"/>
          </a:p>
          <a:p>
            <a:r>
              <a:rPr lang="en-US" altLang="zh-CN" dirty="0" smtClean="0"/>
              <a:t>long </a:t>
            </a:r>
            <a:r>
              <a:rPr lang="en-US" altLang="zh-CN" dirty="0" err="1" smtClean="0"/>
              <a:t>snapshotsId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endTime</a:t>
            </a:r>
            <a:r>
              <a:rPr lang="en-US" altLang="zh-CN" dirty="0" smtClean="0"/>
              <a:t> &gt;&gt; </a:t>
            </a:r>
            <a:r>
              <a:rPr lang="en-US" altLang="zh-CN" dirty="0" err="1" smtClean="0"/>
              <a:t>timesliceInExponent</a:t>
            </a:r>
            <a:r>
              <a:rPr lang="en-US" altLang="zh-CN" dirty="0" smtClean="0"/>
              <a:t>; //2</a:t>
            </a:r>
            <a:r>
              <a:rPr lang="zh-CN" altLang="en-US" dirty="0" smtClean="0"/>
              <a:t>的</a:t>
            </a:r>
            <a:r>
              <a:rPr lang="en-US" altLang="zh-CN" dirty="0" smtClean="0"/>
              <a:t>14</a:t>
            </a:r>
            <a:r>
              <a:rPr lang="zh-CN" altLang="en-US" dirty="0" smtClean="0"/>
              <a:t>次方</a:t>
            </a:r>
            <a:r>
              <a:rPr lang="en-US" altLang="zh-CN" dirty="0" smtClean="0"/>
              <a:t>=16384;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390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稍微详细讲一下。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390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414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跨机房</a:t>
            </a:r>
            <a:endParaRPr lang="en-US" altLang="zh-CN" dirty="0" smtClean="0"/>
          </a:p>
          <a:p>
            <a:r>
              <a:rPr lang="zh-CN" altLang="en-US" dirty="0" smtClean="0"/>
              <a:t>代码、文件、</a:t>
            </a:r>
            <a:r>
              <a:rPr lang="en-US" altLang="zh-CN" dirty="0" smtClean="0"/>
              <a:t>DB</a:t>
            </a:r>
            <a:r>
              <a:rPr lang="zh-CN" altLang="en-US" dirty="0" smtClean="0"/>
              <a:t>迁移</a:t>
            </a:r>
            <a:endParaRPr lang="en-US" altLang="zh-CN" dirty="0" smtClean="0"/>
          </a:p>
          <a:p>
            <a:r>
              <a:rPr lang="zh-CN" altLang="en-US" dirty="0" smtClean="0"/>
              <a:t>容器环境不一样</a:t>
            </a:r>
            <a:endParaRPr lang="en-US" altLang="zh-CN" dirty="0" smtClean="0"/>
          </a:p>
          <a:p>
            <a:r>
              <a:rPr lang="zh-CN" altLang="en-US" dirty="0" smtClean="0"/>
              <a:t>默认编码不一样</a:t>
            </a:r>
            <a:endParaRPr lang="en-US" altLang="zh-CN" dirty="0" smtClean="0"/>
          </a:p>
          <a:p>
            <a:r>
              <a:rPr lang="zh-CN" altLang="en-US" dirty="0" smtClean="0"/>
              <a:t>迁移后能够完美的</a:t>
            </a:r>
            <a:r>
              <a:rPr lang="en-US" altLang="zh-CN" dirty="0" smtClean="0"/>
              <a:t>run</a:t>
            </a:r>
            <a:r>
              <a:rPr lang="zh-CN" altLang="en-US" dirty="0" smtClean="0"/>
              <a:t>起来。</a:t>
            </a:r>
            <a:endParaRPr lang="en-US" altLang="zh-CN" dirty="0" smtClean="0"/>
          </a:p>
          <a:p>
            <a:r>
              <a:rPr lang="zh-CN" altLang="en-US" dirty="0" smtClean="0"/>
              <a:t>迁移过程不能停机。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745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跨机房</a:t>
            </a:r>
            <a:endParaRPr lang="en-US" altLang="zh-CN" dirty="0" smtClean="0"/>
          </a:p>
          <a:p>
            <a:r>
              <a:rPr lang="zh-CN" altLang="en-US" dirty="0" smtClean="0"/>
              <a:t>代码、文件、</a:t>
            </a:r>
            <a:r>
              <a:rPr lang="en-US" altLang="zh-CN" dirty="0" smtClean="0"/>
              <a:t>DB</a:t>
            </a:r>
            <a:r>
              <a:rPr lang="zh-CN" altLang="en-US" dirty="0" smtClean="0"/>
              <a:t>迁移</a:t>
            </a:r>
            <a:endParaRPr lang="en-US" altLang="zh-CN" dirty="0" smtClean="0"/>
          </a:p>
          <a:p>
            <a:r>
              <a:rPr lang="zh-CN" altLang="en-US" dirty="0" smtClean="0"/>
              <a:t>容器环境不一样</a:t>
            </a:r>
            <a:endParaRPr lang="en-US" altLang="zh-CN" dirty="0" smtClean="0"/>
          </a:p>
          <a:p>
            <a:r>
              <a:rPr lang="zh-CN" altLang="en-US" dirty="0" smtClean="0"/>
              <a:t>默认编码不一样</a:t>
            </a:r>
            <a:endParaRPr lang="en-US" altLang="zh-CN" dirty="0" smtClean="0"/>
          </a:p>
          <a:p>
            <a:r>
              <a:rPr lang="zh-CN" altLang="en-US" dirty="0" smtClean="0"/>
              <a:t>迁移后能够完美的</a:t>
            </a:r>
            <a:r>
              <a:rPr lang="en-US" altLang="zh-CN" dirty="0" smtClean="0"/>
              <a:t>run</a:t>
            </a:r>
            <a:r>
              <a:rPr lang="zh-CN" altLang="en-US" dirty="0" smtClean="0"/>
              <a:t>起来。</a:t>
            </a:r>
            <a:endParaRPr lang="en-US" altLang="zh-CN" dirty="0" smtClean="0"/>
          </a:p>
          <a:p>
            <a:r>
              <a:rPr lang="zh-CN" altLang="en-US" dirty="0" smtClean="0"/>
              <a:t>迁移过程不能停机。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745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路由画出来</a:t>
            </a:r>
            <a:endParaRPr lang="en-US" altLang="zh-CN" dirty="0" smtClean="0"/>
          </a:p>
          <a:p>
            <a:r>
              <a:rPr lang="zh-CN" altLang="en-US" dirty="0" smtClean="0"/>
              <a:t>两边</a:t>
            </a:r>
            <a:r>
              <a:rPr lang="en-US" altLang="zh-CN" dirty="0" smtClean="0"/>
              <a:t>Proxy</a:t>
            </a:r>
            <a:r>
              <a:rPr lang="zh-CN" altLang="en-US" dirty="0" smtClean="0"/>
              <a:t>要画出来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777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61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>
              <a:lnSpc>
                <a:spcPts val="3200"/>
              </a:lnSpc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4070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>
              <a:lnSpc>
                <a:spcPts val="3200"/>
              </a:lnSpc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驱动在首次握手时，会先获取服务端的源信息，如</a:t>
            </a:r>
            <a:r>
              <a:rPr lang="en-US" altLang="zh-CN" sz="1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版本、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server charset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等。假若在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的连接串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上没有指定</a:t>
            </a:r>
            <a:r>
              <a:rPr lang="en-US" altLang="zh-CN" sz="1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characterEncoding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参数，则会选用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server charset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作为传输数据的编码（执行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set names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）。假若后续程序在自行执行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set names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驱动不会知晓，依旧按照原默认获取到的编码进行数据传输。而由于服务器端则会按照后一次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  <a:r>
              <a:rPr lang="en-US" altLang="zh-CN" sz="10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names</a:t>
            </a:r>
            <a:r>
              <a:rPr lang="zh-CN" altLang="en-US" sz="10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的编码进行解码，导致乱码。</a:t>
            </a:r>
            <a:endParaRPr lang="en-US" altLang="zh-CN" sz="1000" baseline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ts val="3200"/>
              </a:lnSpc>
            </a:pPr>
            <a:r>
              <a:rPr lang="zh-CN" altLang="en-US" sz="10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en-US" altLang="zh-CN" sz="10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TAE 1.0</a:t>
            </a:r>
            <a:r>
              <a:rPr lang="zh-CN" altLang="en-US" sz="10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0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0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的默认编码是</a:t>
            </a:r>
            <a:r>
              <a:rPr lang="en-US" altLang="zh-CN" sz="10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GBK</a:t>
            </a:r>
            <a:r>
              <a:rPr lang="zh-CN" altLang="en-US" sz="10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，即时再执行</a:t>
            </a:r>
            <a:r>
              <a:rPr lang="en-US" altLang="zh-CN" sz="10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set names </a:t>
            </a:r>
            <a:r>
              <a:rPr lang="en-US" altLang="zh-CN" sz="1000" baseline="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gbk</a:t>
            </a:r>
            <a:r>
              <a:rPr lang="zh-CN" altLang="en-US" sz="10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也不会出现问题。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407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>
              <a:lnSpc>
                <a:spcPts val="3200"/>
              </a:lnSpc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407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参与到共享的稳定性小组后做的一次架构梳理。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两条链路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服务的封装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3157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>
              <a:lnSpc>
                <a:spcPts val="32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问题都贴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播放模式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407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>
              <a:lnSpc>
                <a:spcPts val="3200"/>
              </a:lnSpc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4070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大的架构图放这里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752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0977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en-US" altLang="zh-CN" baseline="0" dirty="0" smtClean="0"/>
              <a:t>ACE</a:t>
            </a:r>
            <a:r>
              <a:rPr lang="zh-CN" altLang="en-US" baseline="0" dirty="0" smtClean="0"/>
              <a:t>在聚石塔售卖机房没有任何监控的基础设施</a:t>
            </a:r>
            <a:endParaRPr lang="en-US" altLang="zh-CN" baseline="0" dirty="0" smtClean="0"/>
          </a:p>
          <a:p>
            <a:r>
              <a:rPr lang="en-US" altLang="zh-CN" baseline="0" dirty="0" smtClean="0"/>
              <a:t>2.</a:t>
            </a:r>
            <a:r>
              <a:rPr lang="zh-CN" altLang="en-US" baseline="0" dirty="0" smtClean="0"/>
              <a:t>整个监控体系是跨机房的。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3.</a:t>
            </a:r>
            <a:r>
              <a:rPr lang="zh-CN" altLang="en-US" baseline="0" dirty="0" smtClean="0"/>
              <a:t>监控体系不仅要为我们自己服务，也要为</a:t>
            </a:r>
            <a:r>
              <a:rPr lang="en-US" altLang="zh-CN" baseline="0" dirty="0" smtClean="0"/>
              <a:t>ISV</a:t>
            </a:r>
            <a:r>
              <a:rPr lang="zh-CN" altLang="en-US" baseline="0" dirty="0" smtClean="0"/>
              <a:t>服务。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4.</a:t>
            </a:r>
            <a:r>
              <a:rPr lang="zh-CN" altLang="en-US" baseline="0" dirty="0" smtClean="0"/>
              <a:t>要跟</a:t>
            </a:r>
            <a:r>
              <a:rPr lang="en-US" altLang="zh-CN" baseline="0" dirty="0" smtClean="0"/>
              <a:t>ACE</a:t>
            </a:r>
            <a:r>
              <a:rPr lang="zh-CN" altLang="en-US" baseline="0" dirty="0" smtClean="0"/>
              <a:t>的既有系统有一些交互和融合。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3405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0840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0840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472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err="1" smtClean="0"/>
              <a:t>Quercus</a:t>
            </a:r>
            <a:r>
              <a:rPr lang="zh-CN" altLang="en-US" baseline="0" dirty="0" smtClean="0"/>
              <a:t>是怎么把一个</a:t>
            </a:r>
            <a:r>
              <a:rPr lang="en-US" altLang="zh-CN" baseline="0" dirty="0" smtClean="0"/>
              <a:t>PHP</a:t>
            </a:r>
            <a:r>
              <a:rPr lang="zh-CN" altLang="en-US" baseline="0" dirty="0" smtClean="0"/>
              <a:t>源文件转换成能够在</a:t>
            </a:r>
            <a:r>
              <a:rPr lang="en-US" altLang="zh-CN" baseline="0" dirty="0" smtClean="0"/>
              <a:t>JVM</a:t>
            </a:r>
            <a:r>
              <a:rPr lang="zh-CN" altLang="en-US" baseline="0" dirty="0" smtClean="0"/>
              <a:t>中运行的</a:t>
            </a:r>
            <a:r>
              <a:rPr lang="en-US" altLang="zh-CN" baseline="0" dirty="0" smtClean="0"/>
              <a:t>Java</a:t>
            </a:r>
            <a:r>
              <a:rPr lang="zh-CN" altLang="en-US" baseline="0" dirty="0" smtClean="0"/>
              <a:t>程序的呢？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err="1" smtClean="0"/>
              <a:t>Quercus</a:t>
            </a:r>
            <a:r>
              <a:rPr lang="zh-CN" altLang="en-US" baseline="0" dirty="0" smtClean="0"/>
              <a:t>问题多，排查困难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323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323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323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结果要说一下</a:t>
            </a:r>
            <a:endParaRPr lang="en-US" altLang="zh-CN" dirty="0" smtClean="0"/>
          </a:p>
          <a:p>
            <a:r>
              <a:rPr lang="zh-CN" altLang="en-US" dirty="0" smtClean="0"/>
              <a:t>静态资源</a:t>
            </a:r>
            <a:r>
              <a:rPr lang="en-US" altLang="zh-CN" dirty="0" smtClean="0"/>
              <a:t>asset</a:t>
            </a:r>
            <a:r>
              <a:rPr lang="zh-CN" altLang="en-US" dirty="0" smtClean="0"/>
              <a:t>架构改造和抽象。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323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因为容器的机器配置只有</a:t>
            </a:r>
            <a:r>
              <a:rPr lang="en-US" altLang="zh-CN" dirty="0" smtClean="0"/>
              <a:t>2</a:t>
            </a:r>
            <a:r>
              <a:rPr lang="zh-CN" altLang="en-US" dirty="0" smtClean="0"/>
              <a:t>核，因此没办法通过调整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XX:CICompilerCount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=&lt;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核数的一半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503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业务方预期</a:t>
            </a:r>
            <a:r>
              <a:rPr lang="en-US" altLang="zh-CN" dirty="0" smtClean="0"/>
              <a:t>PV5</a:t>
            </a:r>
            <a:r>
              <a:rPr lang="zh-CN" altLang="en-US" dirty="0" smtClean="0"/>
              <a:t>亿。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没有正式经历大流量考验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baseline="0" dirty="0" smtClean="0"/>
              <a:t>三方代码不可控</a:t>
            </a:r>
            <a:endParaRPr lang="en-US" altLang="zh-CN" baseline="0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监控运维系统不健全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业务方提出了新的需求。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A4FC-9499-4410-8F14-8617676EF89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34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1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2B15C4-6379-48A2-BC41-A98D554203E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83853B-1C27-4F0D-9810-34FB7A5C400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0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ECAEE6-E395-4F78-A459-2CD59C093CD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D2AE-3147-4744-B522-5F130B31F19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5925-EEFB-46D8-BB71-3F07FD066B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D2AE-3147-4744-B522-5F130B31F19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5925-EEFB-46D8-BB71-3F07FD066B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D2AE-3147-4744-B522-5F130B31F19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5925-EEFB-46D8-BB71-3F07FD066B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D2AE-3147-4744-B522-5F130B31F19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5925-EEFB-46D8-BB71-3F07FD066B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D2AE-3147-4744-B522-5F130B31F19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5925-EEFB-46D8-BB71-3F07FD066B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D2AE-3147-4744-B522-5F130B31F19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5925-EEFB-46D8-BB71-3F07FD066B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D2AE-3147-4744-B522-5F130B31F19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5925-EEFB-46D8-BB71-3F07FD066B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D2AE-3147-4744-B522-5F130B31F19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5925-EEFB-46D8-BB71-3F07FD066B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7CF26E-6130-46D1-93A9-9BFB748EE85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D2AE-3147-4744-B522-5F130B31F19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5925-EEFB-46D8-BB71-3F07FD066B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D2AE-3147-4744-B522-5F130B31F19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5925-EEFB-46D8-BB71-3F07FD066B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D2AE-3147-4744-B522-5F130B31F19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5925-EEFB-46D8-BB71-3F07FD066B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D28A-B99E-4F3D-A9A9-EF7E4C62D6CF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D28A-B99E-4F3D-A9A9-EF7E4C62D6CF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D28A-B99E-4F3D-A9A9-EF7E4C62D6CF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D28A-B99E-4F3D-A9A9-EF7E4C62D6CF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D28A-B99E-4F3D-A9A9-EF7E4C62D6CF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D28A-B99E-4F3D-A9A9-EF7E4C62D6CF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D28A-B99E-4F3D-A9A9-EF7E4C62D6CF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3C1891-FEC0-4A3C-AFF0-C700C4CF271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D28A-B99E-4F3D-A9A9-EF7E4C62D6CF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D28A-B99E-4F3D-A9A9-EF7E4C62D6CF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D28A-B99E-4F3D-A9A9-EF7E4C62D6CF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D28A-B99E-4F3D-A9A9-EF7E4C62D6CF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6011-EA01-4FE3-A7EA-DE4A0622EB58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6011-EA01-4FE3-A7EA-DE4A0622EB58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6011-EA01-4FE3-A7EA-DE4A0622EB58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6011-EA01-4FE3-A7EA-DE4A0622EB58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6011-EA01-4FE3-A7EA-DE4A0622EB58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6011-EA01-4FE3-A7EA-DE4A0622EB58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31B903-D2F4-482D-96A5-F9B4CBBDE2B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6011-EA01-4FE3-A7EA-DE4A0622EB58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6011-EA01-4FE3-A7EA-DE4A0622EB58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6011-EA01-4FE3-A7EA-DE4A0622EB58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6011-EA01-4FE3-A7EA-DE4A0622EB58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6011-EA01-4FE3-A7EA-DE4A0622EB58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AB4-97B6-4017-94DB-A841A04B8824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AB4-97B6-4017-94DB-A841A04B8824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AB4-97B6-4017-94DB-A841A04B8824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AB4-97B6-4017-94DB-A841A04B8824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AB4-97B6-4017-94DB-A841A04B8824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32C1FC-8415-4FF6-B963-C7D8A614210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AB4-97B6-4017-94DB-A841A04B8824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AB4-97B6-4017-94DB-A841A04B8824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AB4-97B6-4017-94DB-A841A04B8824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AB4-97B6-4017-94DB-A841A04B8824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AB4-97B6-4017-94DB-A841A04B8824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5AB4-97B6-4017-94DB-A841A04B8824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47D8-45B5-4CC3-9A57-1D03741227BE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47D8-45B5-4CC3-9A57-1D03741227BE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47D8-45B5-4CC3-9A57-1D03741227BE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47D8-45B5-4CC3-9A57-1D03741227BE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C9E4DE-547E-456E-9636-DAA39E74C5A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47D8-45B5-4CC3-9A57-1D03741227BE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47D8-45B5-4CC3-9A57-1D03741227BE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47D8-45B5-4CC3-9A57-1D03741227BE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47D8-45B5-4CC3-9A57-1D03741227BE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47D8-45B5-4CC3-9A57-1D03741227BE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47D8-45B5-4CC3-9A57-1D03741227BE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47D8-45B5-4CC3-9A57-1D03741227BE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951D11-9703-4069-8542-F14E120A837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96D-323B-4B4A-9258-41DDE524FEF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4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05200" y="1708314"/>
            <a:ext cx="1811866" cy="2787486"/>
          </a:xfrm>
          <a:prstGeom prst="rect">
            <a:avLst/>
          </a:prstGeom>
        </p:spPr>
      </p:pic>
      <p:pic>
        <p:nvPicPr>
          <p:cNvPr id="11" name="图片 10" descr="5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62600" y="1752600"/>
            <a:ext cx="2514600" cy="2906719"/>
          </a:xfrm>
          <a:prstGeom prst="rect">
            <a:avLst/>
          </a:prstGeom>
        </p:spPr>
      </p:pic>
      <p:pic>
        <p:nvPicPr>
          <p:cNvPr id="12" name="图片 11" descr="6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371600" y="1600200"/>
            <a:ext cx="1904999" cy="3169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1EBF3C-2492-4940-BCAD-E191D9EE5C9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D1D740-1F3D-4DC2-9D00-1C393C373EA7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66E651-7BF8-4241-B109-AB07AA7D45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3872D3-C950-4338-8F9C-B386C374D43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2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4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6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C6653B2-99D3-4124-86D0-511B3894975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4D2AE-3147-4744-B522-5F130B31F19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B5925-EEFB-46D8-BB71-3F07FD066B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7D28A-B99E-4F3D-A9A9-EF7E4C62D6CF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653CC-9A60-47D5-A9AB-FAFBEC2998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26011-EA01-4FE3-A7EA-DE4A0622EB58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DAF3B-00A5-4F86-B269-FB0693C56D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C5AB4-97B6-4017-94DB-A841A04B8824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7DAE4-75C6-44B9-A068-F80BAD5537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C47D8-45B5-4CC3-9A57-1D03741227BE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0AAD7-8455-401A-8CE5-6AE752746A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 t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096D-323B-4B4A-9258-41DDE524FEFA}" type="datetimeFigureOut">
              <a:rPr lang="zh-CN" altLang="en-US" smtClean="0"/>
              <a:pPr/>
              <a:t>2014-06-11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CB53F-1C9C-493D-A3A4-CD32302034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609600" y="1828800"/>
            <a:ext cx="7620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itchFamily="2" charset="-122"/>
              </a:rPr>
              <a:t>晋升述职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ea typeface="黑体" pitchFamily="2" charset="-122"/>
            </a:endParaRPr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3581400" y="3581400"/>
            <a:ext cx="4876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2009-8-22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67400" y="3549134"/>
            <a:ext cx="2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冰撤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               	</a:t>
            </a: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	2014.06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972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2013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双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挑战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337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背景：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业务发展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迅猛，当时已从刚起步的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30W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PV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发展到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个大业务方、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5000+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者，日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PV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近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5000W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方给出了非常高的业务预期：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PV5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亿，达到了平时的近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整套系统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正式经历过大流量的考验；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方开发者的代码不可控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监控、运维系统不健全。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35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2013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准备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解决思路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整个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体系进行架构梳理，找出弱环和问题。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预案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团队演练。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114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19200"/>
            <a:ext cx="5857875" cy="474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285690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TAE 1.0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应用隔离模型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2819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多租户共享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JVM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好处：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简单、轻量；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资源利用率高。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缺陷：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资源隔离性不够；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在逻辑上需要解决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很多细节隔离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增加了运维复杂度。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078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三方压测平台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4606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多租户模型的思考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既然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隔离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不够，第三方开发者代码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质量参差不齐，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怎么把问题应用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都提前找出来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在即，我们能否也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推动第三方开发者参与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到准备的过程中来？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系统能否在隔离上更进一步？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如何能够更敏捷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的定位到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问题应用？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典型的第三方应用代码问题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页面文本大。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商品页面系统用大量查询。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喜欢大量用缓存减缓远端系统压力。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页面访问缓存数据过大。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性能差。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170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三方压测平台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我们需要这样一套系统：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能够帮助我们掌握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的基本性能。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ISV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能够自行检测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的基本性能，同时能获得一些基本的建议。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待解决的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压测模型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如何确定？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基本指标：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TPS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页面大小：反映页面文本尺寸过大；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DBQPS/QPS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：反映单张页面查询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次数过多问题；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TairQPS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/QPS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：反映单张页面缓存调用次数过多问题；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慢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数量：反映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质量。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811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三方压测平台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4606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待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测系统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直接压线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方案简单，成本低，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但很可能会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带来脏数据。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线上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Tcpcopy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引流？线上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部署机器数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普遍较少，即使流量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集中也不容易压出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的瓶颈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借鉴全链路压测的方案，影子表？代码和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都不由我们控制。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最终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采用自建系统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应用克隆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PAP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的搭建方式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57350" lvl="3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自建系统除了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提供的数据外，还能够获取到压测模型中的其他所需要的数据，如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DBQps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，慢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TairQps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，另外压测结果也能通过此系统透露给开发者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57350" lvl="3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克隆应用运行环境独立，不影响线上运行。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57350" lvl="3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已经是做压力测试非常成熟的产品，提供了用于操控压测的细粒度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，同时提供了回调机制通知压测结果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729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三方压测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平台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3429000" cy="337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三方压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测系统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支持应用的指定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支持通过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AccessLog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回放进行压测。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支持应用的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RPC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调用压测；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支持小二进行批量应用压测；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者能够在后台自行做压测，查看压测结果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534104"/>
            <a:ext cx="5291126" cy="399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79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三方压测平台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平台的实施成果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通过借助运营同学的力量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，对优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 100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和店铺模块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 30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的应用进行了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轮集中压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测和性能整改的推动，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引导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ISV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主动使用压测平台自行检验优化结果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TOP 100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优站整体平均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TPS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从不到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上升到了近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产出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了应用优化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指南，基于开发者基本的优化方向。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前对开发者提前封网并再次批量压测，确定最终双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的预部署安排。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3210977"/>
            <a:ext cx="7467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3200400"/>
            <a:ext cx="5476875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3200399"/>
            <a:ext cx="7010400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10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演练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461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预案和团队演练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56527"/>
            <a:ext cx="8586787" cy="2242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867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TAE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双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演练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3352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演练过程中发现的问题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演练过程中，高压力下，关键数据会有不够实时的情况。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运维操作页面性能差，反应慢。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问题点：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实时要求的数据和非高实时要求的数据没有区分。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数据保存在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HBase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中，无法满足监控系统的大量读的场景。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4" y="1219200"/>
            <a:ext cx="5294413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660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经历介绍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77" y="1752600"/>
            <a:ext cx="8155029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43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双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监控系统改造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3429000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关键监控数据短路径化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区分监控数据的实时等级，高实时性要求的数据走最短路径落地。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维度的数据直接通过容器先期聚合后，被定期拉取聚合后做持久化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VM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监控数据抓取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后直接驻留供调用。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219200"/>
            <a:ext cx="5351563" cy="550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33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双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监控系统改造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3429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关键监控数据短路径化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高实时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性要求的监控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数据流动链路缩至最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短，数据实时性升至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秒以内。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容器先进行数据聚合，简化了总聚合时的处理逻辑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为高压力场景下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Storm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数据处理的降级留出了余地。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219200"/>
            <a:ext cx="5351563" cy="550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90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2013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准备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337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内数据聚合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将一段时间内的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耗用、访问次数、响应时间等累加并做相关计算，如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QPS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集群如何保证数据的时间片对齐？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 +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双缓冲：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通过当前时间毫秒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14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同一段时间的请求数据都落入一个时间片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上，对于集群内所有机器的请求都等同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后续的监控数据处理都可以基于时间片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来做；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当前缓冲区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时间片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 &amp; 1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请求监控数据永远只写入当前缓冲区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，对外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暴露上一个缓冲区数据。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953000"/>
            <a:ext cx="5824537" cy="178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593" y="4464565"/>
            <a:ext cx="54959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10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2013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准备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542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关键改造工作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增加了基于线程数的页面和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RPC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流控。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内部支持了服务打点和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FetchService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等降级策略。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内部支持了服务配置的动态推动。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运维：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监控大盘。</a:t>
            </a: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降级工具：服务打点降级、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FetchService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降级等。</a:t>
            </a: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服务配置动态推送工具。</a:t>
            </a: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线程数的监控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报警。</a:t>
            </a: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短路径化后关键相关监控页面数据源的改造。</a:t>
            </a: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各类弹性操作工具：一键迁移、锁定、关小黑屋等。</a:t>
            </a: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59" y="4038600"/>
            <a:ext cx="7739741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59" y="4038600"/>
            <a:ext cx="4234541" cy="238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59" y="4038600"/>
            <a:ext cx="7031039" cy="1828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45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2013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准备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296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准备项目成果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PV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当天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亿，约为平时的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倍。优站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PV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接近翻番，店铺模块流量涨至平时的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倍。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QPS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：在双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零点前冲高至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，单个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 QPS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峰值达到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2200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Tair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QPS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较平日翻番，保持在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6000~8000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所有的运维场景均被预案覆盖，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不可用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产出的监控方案作为原型，被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TAE 2.0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持续复用。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906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优站迁移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TAE 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2.0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挑战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TAE 2.0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更好的支持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提供的服务更加多样，安全特性更佳，业务方殷切希望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4000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多家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ISV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能够尽快迁移至新的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TAE 2.0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面临的挑战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整体机房要完成机房的跨越：从淘宝主站到聚石塔售卖机房。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涉及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环节非常多，涉及到代码、文件、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TAE 1.0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容器环境不同，需要保证两套容器特性的完全等同。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TAE 1.0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环境的默认编码不同，需要系统层面完美兼容。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TAE 1.0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底层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服务实现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不同，需要保证所有服务都保持兼容。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迁移过程不允许停机，需要能够保证一键迁移。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13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优站迁移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TAE 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2.0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挑战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542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代码迁移方案：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TFS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读出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网上传至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OSS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文件迁移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TFS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读出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走公网上传至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OSS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，迁移过程中需要屏蔽两平台间的编码差异。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数据库迁移：由于涉及跨机房，而且要整库迁移，只能通过整库导出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再传输到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TAE 2.0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环境倒入的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方式完成。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容器功能等同性：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分批迁移的方式保证两容器功能等同。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编码：开发者的代码编码依旧需保持为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GBK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，不能随意更改，容器需要做相应适配。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服务：需要基于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TAE 2.0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中的服务实现做适配，以兼容老的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TAE 1.0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不停机：可以通过动态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切换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路由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方式保证切换过程不停机。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数据：迁移不停机，需要避免迁移过程中写数据库或文件带来的脏数据。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整体迁移环节很多，可以利用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改造过的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XBPM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流程引擎来作为支撑，利用其中的异步回调和异常退出等机制。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00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优站迁移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TAE 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2.0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84" y="1295400"/>
            <a:ext cx="8622632" cy="511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76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优站迁移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TAE 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2.0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迁移过程中典型问题的处理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迁移过程中上传、下载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OSS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文件失败。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现象：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BPC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上传或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RDS-Proxy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文件的过程中，经常出现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SocketTimeoutException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，导致迁移失败。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dstat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观察发现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文件较大，由于主站机房和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网关之间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网络传输速率极快，很快机器的带宽被跑满。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最后通过上传、下载限速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线程池进行任务并发控制将问题解决。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621345"/>
            <a:ext cx="4724400" cy="306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714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优站迁移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TAE 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2.0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337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迁移过程中的问题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乱码问题。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现象：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ISV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反映迁移后，后台页面新提交数据乱码，老数据展示正常。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初步怀疑容器对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请求的编码处理跟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TAE 1.0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环境不一致，但通过在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中增加调试信息发现，在执行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前，提交的中文都没有乱码，可以确定是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执行过程中出现的问题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代码后发现，其使用了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Thinkphp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框架，其每次建立数据连接之前，都会先执行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 names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gbk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。在本地按照同样写法跑了一个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后问题重现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Wireshark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抓包发现，容器前后共执行了两次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 names,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一次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utf8,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一次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gbk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385560"/>
            <a:ext cx="3962400" cy="232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3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PHP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容器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Owner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337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主要工作：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容器内部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组件的设计、开发和增强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各类线上问题、疑难杂症的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升级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和容器特性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的增强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挑战：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领域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和技术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都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传统应用；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系统负责第三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代码的托管、执行和运行环境的安全；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所面对的直接使用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者是第三方开发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者；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2" descr="http://docs.alibaba-inc.com/download/attachments/166398251/%E4%B8%BB%E4%BD%93%E9%83%A8%E7%BD%B2%E5%9B%BE.jpg?version=1&amp;modificationDate=140083874800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7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33" y="1524000"/>
            <a:ext cx="3420618" cy="4124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285690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优站迁移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TAE 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2.0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5374933" cy="542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迁移过程中的问题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乱码问题。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通过分析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 JDBC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驱动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后发现，其对编码的处理逻辑如下：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在未指定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characterEncoding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的情况下，最终编码同服务器端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server charset;</a:t>
            </a: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若最终编码不同于服务器端返回的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character_set_client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character_set_client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，则执行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set names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告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之服务器端。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Server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端将按照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character_set_result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对返回数据进行编码，若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character_set_result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=null,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则数据所在表或列的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charset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进行编码。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ResultSet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中包含了返回数据的编码元数据，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严格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按照元数据对数据进行解码，因此不会乱码。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484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优站迁移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TAE 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2.0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迁移过程中的问题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乱码问题。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：改造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容器的基础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组件：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JDBC Wrapper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，忽略编码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的执行，如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set names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set 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character_set_client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等，使应用无法干预容器数据的交互编码。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418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优站迁移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TAE 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2.0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迁移过程中的问题列表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7903932" cy="13935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02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157156"/>
            <a:ext cx="6505575" cy="3585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285690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优站迁移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TAE 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2.0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4500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ISV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批顺利迁至新的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TAE 2.0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ISV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反响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良好。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TAE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平台间得以打通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，形成了一套成熟的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迁移思路和方案。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帮助发现了很多平台差异性和功能性上的问题，为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TAE 2.0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平台承接更大规模的业务扫清了障碍。</a:t>
            </a:r>
          </a:p>
        </p:txBody>
      </p:sp>
    </p:spTree>
    <p:extLst>
      <p:ext uri="{BB962C8B-B14F-4D97-AF65-F5344CB8AC3E}">
        <p14:creationId xmlns:p14="http://schemas.microsoft.com/office/powerpoint/2010/main" val="251899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14600"/>
            <a:ext cx="660531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28569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TAE 2.0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稳定性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Owner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TAE 2.0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ACE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，容器运行在聚石塔售卖机房，需要从零开始搭建整套监控体系。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关键求链路长，同时跨机房。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487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TAE 2.0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监控体系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层次化监控体系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832" y="2133600"/>
            <a:ext cx="4661183" cy="372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36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TAE 2.0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稳定性工作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TAE 2.0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92" y="1676400"/>
            <a:ext cx="8153216" cy="4454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94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TAE 2.0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稳定性工作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296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TAE 2.0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监控工具集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监控大盘</a:t>
            </a: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应用监控视图</a:t>
            </a: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Tracelog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（基于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Eagleeye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容器请求诊断工具</a:t>
            </a: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批量发布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重启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虚拟机线程栈查看工具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1714"/>
            <a:ext cx="7620000" cy="250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1714"/>
            <a:ext cx="8147691" cy="236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77" y="4031713"/>
            <a:ext cx="8245523" cy="145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47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95400"/>
            <a:ext cx="4571875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2856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TAE 2.0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稳定性工作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TAE 2.0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监控关键问题的解决：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当前访问链路下问题的排查：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37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TAE 2.0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稳定性工作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337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TAE 2.0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监控关键问题的解决：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Jiukuaiyoucom.uz.taobao.com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点活动的时候时不时出现打不开超时的情况。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逐层排查，连通图、容器实例监控检查都没有问题。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发现一个有意思的现象：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个实例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配额都是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个实例已经抢占到了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核的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资源，其他几个实例都没有上升到这个程度。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原因定位：其他几个实例的宿主机部署的应用都很多，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都已在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以上，已经没有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供超卖，导致此时应用的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资源不够，页面渲染慢，响应超时。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375533"/>
            <a:ext cx="8534400" cy="248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42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PHP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容器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组件图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887528"/>
            <a:ext cx="6005345" cy="589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06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未来规划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系统稳定性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为支撑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30W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路由架构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升级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增强链路的连通性检测，增强到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全链路压测机制，将系统性能和水位的检查常态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进一步区分应用状态和容器状态。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的性能基准。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方应用稳定性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为三方开发者开放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关键监控数据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，增强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的可运维性。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为三方开发者提供打点工具，丰富开发者排查的问题的手段。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775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2"/>
          <p:cNvSpPr txBox="1">
            <a:spLocks noChangeArrowheads="1"/>
          </p:cNvSpPr>
          <p:nvPr/>
        </p:nvSpPr>
        <p:spPr bwMode="auto">
          <a:xfrm>
            <a:off x="2362200" y="2819400"/>
            <a:ext cx="2057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atinLnBrk="1"/>
            <a:r>
              <a:rPr kumimoji="1" lang="zh-CN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2" charset="-122"/>
                <a:ea typeface="黑体" pitchFamily="2" charset="-122"/>
              </a:rPr>
              <a:t>谢谢</a:t>
            </a:r>
            <a:endParaRPr kumimoji="1" lang="en-US" altLang="zh-CN" sz="7200" dirty="0" smtClean="0">
              <a:solidFill>
                <a:schemeClr val="tx1">
                  <a:lumMod val="65000"/>
                  <a:lumOff val="3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Quercus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引擎基本原理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Quercus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渲染流程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2" descr="http://docs.alibaba-inc.com/download/attachments/166398251/%E4%B8%BB%E4%BD%93%E9%83%A8%E7%BD%B2%E5%9B%BE.jpg?version=1&amp;modificationDate=140083874800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066800"/>
            <a:ext cx="3352800" cy="5665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28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PHP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容器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Owner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337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引擎典型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现象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：容器升级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Smarty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后，使用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Smarty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页面渲染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报错。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Smarty4j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：基于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ASM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生成模板类的字节码，做语法树的执行。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Smarty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的模板类目无法对比源码，只能通过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Btrace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查看其大致的运行流程。发现基本的语法树应该生成了，起码节点数量没错，但没有执行成功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拿应用的代码到本地调试，反复对比升级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Smarty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模块前后的渲染流程，最终发现尽管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Smarty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语法树节点数量相同，但修改过后的语法树乱序，至此原因找到。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2" descr="http://docs.alibaba-inc.com/download/attachments/166398251/%E4%B8%BB%E4%BD%93%E9%83%A8%E7%BD%B2%E5%9B%BE.jpg?version=1&amp;modificationDate=140083874800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0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1828801"/>
            <a:ext cx="5534025" cy="2255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2856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PHP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容器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Owner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4606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页面性能相关优化：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Assets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链路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通常应用的总日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PV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8000W~1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亿，其中有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1/3~1/2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来自应用向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CDN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跳转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2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2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Assets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问题：开发者在写程序时，由于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Caja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的限制，一张页面仅支持引用一个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脚本；同时开发者不能控制头尾，因此只能将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文件的引用写在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body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标签内部。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2" descr="http://docs.alibaba-inc.com/download/attachments/166398251/%E4%B8%BB%E4%BD%93%E9%83%A8%E7%BD%B2%E5%9B%BE.jpg?version=1&amp;modificationDate=140083874800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14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914400"/>
            <a:ext cx="556440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2856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PHP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容器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Owner</a:t>
            </a:r>
            <a:endPara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4400" y="1066800"/>
            <a:ext cx="3657600" cy="542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应用页面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性能相关优化：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对应用页面的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Assets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组织基于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TBmlfilter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做优化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渲染应用的页面时附加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CDN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域名。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合并输出到页头。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合并输出到页尾。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成果：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消除了每天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3000W~4000W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的不必要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跳转。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减少了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1000W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次以上的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Assets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为系统沉淀出了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Assets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基础组件。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2" descr="http://docs.alibaba-inc.com/download/attachments/166398251/%E4%B8%BB%E4%BD%93%E9%83%A8%E7%BD%B2%E5%9B%BE.jpg?version=1&amp;modificationDate=140083874800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7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8569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PHP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容器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Owner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66800"/>
            <a:ext cx="8534400" cy="542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性能相关优化：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容器启动时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飙升：在容器启动时，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经常飙升至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。如果有热点应用，甚至能够超过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分钟后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至正常水平。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初步分析：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）请求过程中的服务监控打点基于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Log4j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FileAppender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，反复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jstack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之后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发现不少线程都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在打点的方法调用上；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）通过容器日志打点后发现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页面的渲染非常慢，推测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JIT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编译可能未及时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介入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）基于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MetaQ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LogAppender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，打点监控数据不走磁盘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）加速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JIT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编译：容器启动前先对当前容器内所有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页面做遍历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次后再拉上负载。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前容器发布总是由于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高大面积报警，优化后容器启动后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保持在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2-4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，再没有出现大面积报警的情况。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2" descr="http://docs.alibaba-inc.com/download/attachments/166398251/%E4%B8%BB%E4%BD%93%E9%83%A8%E7%BD%B2%E5%9B%BE.jpg?version=1&amp;modificationDate=140083874800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84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9168FEBCED0B7041AF3E31FEBC848AF7" ma:contentTypeVersion="1" ma:contentTypeDescription="新建文档。" ma:contentTypeScope="" ma:versionID="00472aa72b92dc2b2a7ed2f138790794">
  <xsd:schema xmlns:xsd="http://www.w3.org/2001/XMLSchema" xmlns:p="http://schemas.microsoft.com/office/2006/metadata/properties" targetNamespace="http://schemas.microsoft.com/office/2006/metadata/properties" ma:root="true" ma:fieldsID="085aa272debd428c7734b13caca006a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 ma:readOnly="true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F2CDDA9C-85FE-4A6D-B205-9B92CBA968C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37E1C9-EF49-48D3-A58A-F68A9E6D04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605640BE-57A0-4F7F-8170-76C060D28F78}">
  <ds:schemaRefs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5463</TotalTime>
  <Words>3859</Words>
  <Application>Microsoft Office PowerPoint</Application>
  <PresentationFormat>全屏显示(4:3)</PresentationFormat>
  <Paragraphs>387</Paragraphs>
  <Slides>41</Slides>
  <Notes>37</Notes>
  <HiddenSlides>0</HiddenSlides>
  <MMClips>0</MMClips>
  <ScaleCrop>false</ScaleCrop>
  <HeadingPairs>
    <vt:vector size="4" baseType="variant">
      <vt:variant>
        <vt:lpstr>主题</vt:lpstr>
      </vt:variant>
      <vt:variant>
        <vt:i4>8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默认设计模板</vt:lpstr>
      <vt:lpstr>自定义设计方案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Gavin</cp:lastModifiedBy>
  <cp:revision>1119</cp:revision>
  <cp:lastPrinted>1601-01-01T00:00:00Z</cp:lastPrinted>
  <dcterms:created xsi:type="dcterms:W3CDTF">1601-01-01T00:00:00Z</dcterms:created>
  <dcterms:modified xsi:type="dcterms:W3CDTF">2014-06-11T05:18:39Z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